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0" r:id="rId2"/>
    <p:sldId id="288" r:id="rId3"/>
    <p:sldId id="289" r:id="rId4"/>
    <p:sldId id="290" r:id="rId5"/>
    <p:sldId id="274" r:id="rId6"/>
    <p:sldId id="275" r:id="rId7"/>
    <p:sldId id="282" r:id="rId8"/>
    <p:sldId id="277" r:id="rId9"/>
    <p:sldId id="291" r:id="rId10"/>
    <p:sldId id="292" r:id="rId11"/>
    <p:sldId id="269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261" r:id="rId23"/>
    <p:sldId id="303" r:id="rId24"/>
    <p:sldId id="287" r:id="rId25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avier\Documents\IPA\Presentacion%20Chio%20Lecca\World%20S&amp;U%20Oct%2023%20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P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91907261592302"/>
          <c:y val="8.2814611949217257E-2"/>
          <c:w val="0.62648359580052471"/>
          <c:h val="0.84979512977544469"/>
        </c:manualLayout>
      </c:layout>
      <c:lineChart>
        <c:grouping val="standard"/>
        <c:varyColors val="0"/>
        <c:ser>
          <c:idx val="1"/>
          <c:order val="0"/>
          <c:tx>
            <c:strRef>
              <c:f>precios!$B$4</c:f>
              <c:strCache>
                <c:ptCount val="1"/>
                <c:pt idx="0">
                  <c:v>Pima USA</c:v>
                </c:pt>
              </c:strCache>
            </c:strRef>
          </c:tx>
          <c:spPr>
            <a:ln w="38100">
              <a:solidFill>
                <a:srgbClr val="002060"/>
              </a:solidFill>
            </a:ln>
          </c:spPr>
          <c:marker>
            <c:spPr>
              <a:solidFill>
                <a:srgbClr val="002060"/>
              </a:solidFill>
            </c:spPr>
          </c:marker>
          <c:cat>
            <c:numRef>
              <c:f>precios!$A$5:$A$16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precios!$B$5:$B$16</c:f>
              <c:numCache>
                <c:formatCode>_(* #,##0.00_);_(* \(#,##0.00\);_(* "-"??_);_(@_)</c:formatCode>
                <c:ptCount val="12"/>
                <c:pt idx="0">
                  <c:v>98</c:v>
                </c:pt>
                <c:pt idx="1">
                  <c:v>114</c:v>
                </c:pt>
                <c:pt idx="2">
                  <c:v>98</c:v>
                </c:pt>
                <c:pt idx="3">
                  <c:v>96</c:v>
                </c:pt>
                <c:pt idx="4">
                  <c:v>127</c:v>
                </c:pt>
                <c:pt idx="5">
                  <c:v>95</c:v>
                </c:pt>
                <c:pt idx="6">
                  <c:v>131</c:v>
                </c:pt>
                <c:pt idx="7">
                  <c:v>117</c:v>
                </c:pt>
                <c:pt idx="8">
                  <c:v>115</c:v>
                </c:pt>
                <c:pt idx="9">
                  <c:v>132</c:v>
                </c:pt>
                <c:pt idx="10">
                  <c:v>128</c:v>
                </c:pt>
                <c:pt idx="11">
                  <c:v>228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precios!$C$4</c:f>
              <c:strCache>
                <c:ptCount val="1"/>
                <c:pt idx="0">
                  <c:v>INDEX A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cat>
            <c:numRef>
              <c:f>precios!$A$5:$A$16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precios!$C$5:$C$16</c:f>
              <c:numCache>
                <c:formatCode>_(* #,##0.00_);_(* \(#,##0.00\);_(* "-"??_);_(@_)</c:formatCode>
                <c:ptCount val="12"/>
                <c:pt idx="0">
                  <c:v>52.972972972972968</c:v>
                </c:pt>
                <c:pt idx="1">
                  <c:v>57.286432160804019</c:v>
                </c:pt>
                <c:pt idx="2">
                  <c:v>41.880341880341881</c:v>
                </c:pt>
                <c:pt idx="3">
                  <c:v>55.813953488372093</c:v>
                </c:pt>
                <c:pt idx="4">
                  <c:v>72.159090909090907</c:v>
                </c:pt>
                <c:pt idx="5">
                  <c:v>52.197802197802197</c:v>
                </c:pt>
                <c:pt idx="6">
                  <c:v>55.982905982905983</c:v>
                </c:pt>
                <c:pt idx="7">
                  <c:v>59.090909090909093</c:v>
                </c:pt>
                <c:pt idx="8">
                  <c:v>72.784810126582272</c:v>
                </c:pt>
                <c:pt idx="9">
                  <c:v>61.395348837209305</c:v>
                </c:pt>
                <c:pt idx="10">
                  <c:v>77.108433734939766</c:v>
                </c:pt>
                <c:pt idx="11">
                  <c:v>147.09677419354838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751360"/>
        <c:axId val="70753280"/>
      </c:lineChart>
      <c:catAx>
        <c:axId val="7075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PE"/>
          </a:p>
        </c:txPr>
        <c:crossAx val="70753280"/>
        <c:crosses val="autoZero"/>
        <c:auto val="1"/>
        <c:lblAlgn val="ctr"/>
        <c:lblOffset val="100"/>
        <c:noMultiLvlLbl val="0"/>
      </c:catAx>
      <c:valAx>
        <c:axId val="70753280"/>
        <c:scaling>
          <c:orientation val="minMax"/>
        </c:scaling>
        <c:delete val="0"/>
        <c:axPos val="l"/>
        <c:majorGridlines/>
        <c:numFmt formatCode="_(* #,##0.00_);_(* \(#,##0.0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s-PE"/>
          </a:p>
        </c:txPr>
        <c:crossAx val="707513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600"/>
      </a:pPr>
      <a:endParaRPr lang="es-P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Instituto Peruano del Algodón 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4A1491-CC03-49E7-896D-F3D6B6797EC1}" type="datetimeFigureOut">
              <a:rPr lang="es-PE" smtClean="0"/>
              <a:t>28/06/2012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ACDE5-0B9F-4702-8AB3-C1AF1738371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49872601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Instituto Peruano del Algodón 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B82C2-5490-467E-B4E1-10DFD318CDDE}" type="datetimeFigureOut">
              <a:rPr lang="es-PE" smtClean="0"/>
              <a:t>28/06/2012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C4270-6612-4D2E-92C4-9A94A37F639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067214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s-PE" dirty="0" smtClean="0"/>
              <a:t>Instituto Peruano del Algodón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17040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E6E69-7F61-4F57-AE4D-A3E958BB8159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A1A3-3BDB-409A-BC47-C72EE5D97C47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46E93-23BB-40C2-B11D-AD36A7EA24AC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2CEA9-5E86-4819-9EB6-A8AF39C10D29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1738E-A5DB-47CD-A10C-6592D57D0A81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A4AC-D6B7-4657-85D2-0F4DE7054D96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D06BC-82DC-49E6-B4D4-9A3016178D0C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75CF1-76B5-48EC-8055-3D1B863087C1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CC78-DC06-40CA-BD1B-EFB71EC0E122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6B01-A499-4AAD-8D1C-AA68715384BA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5734D-3E19-4B99-9938-86BE65BD88CF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5B907-6A96-4F99-A3AA-478B0CBF9B29}" type="datetime1">
              <a:rPr lang="es-PE" smtClean="0"/>
              <a:t>28/06/2012</a:t>
            </a:fld>
            <a:endParaRPr lang="es-PE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FCD7-FDB7-4B19-BE3A-83ED998872AF}" type="slidenum">
              <a:rPr lang="es-PE" smtClean="0"/>
              <a:pPr/>
              <a:t>‹Nº›</a:t>
            </a:fld>
            <a:endParaRPr lang="es-P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7" descr="LogoAlgod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7704856" cy="3096344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1619672" y="5229200"/>
            <a:ext cx="36913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800" dirty="0" smtClean="0"/>
              <a:t>Javier Cillóniz Benavides</a:t>
            </a:r>
          </a:p>
          <a:p>
            <a:r>
              <a:rPr lang="es-PE" sz="2800" dirty="0" smtClean="0"/>
              <a:t>Presidente</a:t>
            </a:r>
            <a:endParaRPr lang="es-P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908720"/>
            <a:ext cx="64087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parcelación del agro en la costa peruana</a:t>
            </a:r>
            <a:r>
              <a:rPr lang="es-PE" dirty="0" smtClean="0"/>
              <a:t>.</a:t>
            </a:r>
          </a:p>
          <a:p>
            <a:endParaRPr lang="es-PE" dirty="0"/>
          </a:p>
          <a:p>
            <a:endParaRPr lang="es-PE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396135"/>
              </p:ext>
            </p:extLst>
          </p:nvPr>
        </p:nvGraphicFramePr>
        <p:xfrm>
          <a:off x="323528" y="1370390"/>
          <a:ext cx="8712967" cy="5203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2097"/>
                <a:gridCol w="971706"/>
                <a:gridCol w="1117462"/>
                <a:gridCol w="1117462"/>
                <a:gridCol w="971706"/>
                <a:gridCol w="1133657"/>
                <a:gridCol w="1068877"/>
              </a:tblGrid>
              <a:tr h="247731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 smtClean="0">
                          <a:effectLst/>
                        </a:rPr>
                        <a:t>ELS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260118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Variedad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 dirty="0">
                          <a:effectLst/>
                        </a:rPr>
                        <a:t>Hectáreas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>
                          <a:effectLst/>
                        </a:rPr>
                        <a:t>Prod qq Rama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>
                          <a:effectLst/>
                        </a:rPr>
                        <a:t>qq Rama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>
                          <a:effectLst/>
                        </a:rPr>
                        <a:t>Acude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>
                          <a:effectLst/>
                        </a:rPr>
                        <a:t>Prod QQ Fibra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u="none" strike="noStrike">
                          <a:effectLst/>
                        </a:rPr>
                        <a:t>TM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Pima Peruano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7,500.00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35.00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262,500.00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3.20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82,031.25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3,773.44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600" b="1" u="none" strike="noStrike" dirty="0">
                          <a:effectLst/>
                        </a:rPr>
                        <a:t>IPA </a:t>
                      </a:r>
                      <a:r>
                        <a:rPr lang="es-PE" sz="1600" b="1" u="none" strike="noStrike" dirty="0" err="1">
                          <a:effectLst/>
                        </a:rPr>
                        <a:t>Pima</a:t>
                      </a:r>
                      <a:r>
                        <a:rPr lang="es-PE" sz="1600" b="1" u="none" strike="noStrike" dirty="0">
                          <a:effectLst/>
                        </a:rPr>
                        <a:t> 59</a:t>
                      </a:r>
                      <a:endParaRPr lang="es-P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 dirty="0">
                          <a:effectLst/>
                        </a:rPr>
                        <a:t>       5,000.00 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 dirty="0">
                          <a:effectLst/>
                        </a:rPr>
                        <a:t>                 75.00 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 dirty="0">
                          <a:effectLst/>
                        </a:rPr>
                        <a:t>      375,000.00 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>
                          <a:effectLst/>
                        </a:rPr>
                        <a:t>               2.65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>
                          <a:effectLst/>
                        </a:rPr>
                        <a:t>       141,509.43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b="1" u="none" strike="noStrike" dirty="0">
                          <a:effectLst/>
                        </a:rPr>
                        <a:t>          6,509.43 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Delta </a:t>
                      </a:r>
                      <a:r>
                        <a:rPr lang="es-PE" sz="1400" u="none" strike="noStrike" dirty="0" smtClean="0">
                          <a:effectLst/>
                        </a:rPr>
                        <a:t>Pine (USA)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1,200.00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        100.00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120,000.00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        2.70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  44,444.44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   2,044.44 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 err="1" smtClean="0">
                          <a:effectLst/>
                        </a:rPr>
                        <a:t>Hazera</a:t>
                      </a:r>
                      <a:r>
                        <a:rPr lang="es-PE" sz="1400" u="none" strike="noStrike" dirty="0" smtClean="0">
                          <a:effectLst/>
                        </a:rPr>
                        <a:t> (Israel)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315.00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100.00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31,500.00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2.65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11,886.79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546.79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 err="1" smtClean="0">
                          <a:effectLst/>
                        </a:rPr>
                        <a:t>Cobalt</a:t>
                      </a:r>
                      <a:r>
                        <a:rPr lang="es-PE" sz="1400" u="none" strike="noStrike" dirty="0" smtClean="0">
                          <a:effectLst/>
                        </a:rPr>
                        <a:t> (USA)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500.00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75.00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37,500.00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2.80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13,392.86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616.07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Cerro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800.00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70.00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56,000.00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2.90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19,310.34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888.28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Total Extra Largos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15,315.00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57.62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882,500.00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2.82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312,575.12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14,378.46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260118"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247731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 smtClean="0">
                          <a:effectLst/>
                        </a:rPr>
                        <a:t>LS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35243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Tanguis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27,000.00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55.00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1,485,000.00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2.64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562,500.00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25,875.00 </a:t>
                      </a:r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247731"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P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  <a:tr h="448393"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Total Nacional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42,315.00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  55.95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2,367,500.00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        2.71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>
                          <a:effectLst/>
                        </a:rPr>
                        <a:t>       875,075.12 </a:t>
                      </a:r>
                      <a:endParaRPr lang="es-P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PE" sz="1400" u="none" strike="noStrike" dirty="0">
                          <a:effectLst/>
                        </a:rPr>
                        <a:t>       40,253.46 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45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1247849"/>
            <a:ext cx="71287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PE" dirty="0"/>
              <a:t>Demanda Nacional</a:t>
            </a:r>
            <a:r>
              <a:rPr lang="es-PE" dirty="0" smtClean="0"/>
              <a:t>:</a:t>
            </a:r>
          </a:p>
          <a:p>
            <a:pPr>
              <a:defRPr/>
            </a:pPr>
            <a:endParaRPr lang="es-PE" dirty="0"/>
          </a:p>
          <a:p>
            <a:pPr>
              <a:defRPr/>
            </a:pPr>
            <a:endParaRPr lang="es-PE" dirty="0"/>
          </a:p>
          <a:p>
            <a:pPr>
              <a:defRPr/>
            </a:pPr>
            <a:r>
              <a:rPr lang="es-PE" dirty="0" smtClean="0"/>
              <a:t>Fibra Extra Larga     25,000 a 30,000 TM </a:t>
            </a:r>
            <a:r>
              <a:rPr lang="es-PE" dirty="0"/>
              <a:t>= 20,000 a </a:t>
            </a:r>
            <a:r>
              <a:rPr lang="es-PE" dirty="0" smtClean="0"/>
              <a:t>30,000 Has.</a:t>
            </a:r>
          </a:p>
          <a:p>
            <a:pPr>
              <a:defRPr/>
            </a:pPr>
            <a:endParaRPr lang="es-PE" dirty="0"/>
          </a:p>
          <a:p>
            <a:pPr>
              <a:defRPr/>
            </a:pPr>
            <a:endParaRPr lang="es-PE" dirty="0"/>
          </a:p>
          <a:p>
            <a:pPr>
              <a:defRPr/>
            </a:pPr>
            <a:r>
              <a:rPr lang="es-PE" dirty="0"/>
              <a:t>Fibra Larga            </a:t>
            </a:r>
            <a:r>
              <a:rPr lang="es-PE" dirty="0" smtClean="0"/>
              <a:t>   25,000  a 30,000 TM </a:t>
            </a:r>
            <a:r>
              <a:rPr lang="es-PE" dirty="0"/>
              <a:t>= 20,000 a </a:t>
            </a:r>
            <a:r>
              <a:rPr lang="es-PE" dirty="0" smtClean="0"/>
              <a:t>30,000 </a:t>
            </a:r>
            <a:r>
              <a:rPr lang="es-PE" dirty="0"/>
              <a:t>Has</a:t>
            </a:r>
            <a:r>
              <a:rPr lang="es-PE" dirty="0" smtClean="0"/>
              <a:t>.</a:t>
            </a:r>
          </a:p>
          <a:p>
            <a:pPr>
              <a:defRPr/>
            </a:pPr>
            <a:endParaRPr lang="es-PE" dirty="0"/>
          </a:p>
          <a:p>
            <a:pPr>
              <a:defRPr/>
            </a:pPr>
            <a:endParaRPr lang="es-PE" dirty="0"/>
          </a:p>
          <a:p>
            <a:pPr>
              <a:defRPr/>
            </a:pPr>
            <a:r>
              <a:rPr lang="es-PE" dirty="0"/>
              <a:t>Fibra Corta           </a:t>
            </a:r>
            <a:r>
              <a:rPr lang="es-PE" dirty="0" smtClean="0"/>
              <a:t>     50,000  a 60,000 TM </a:t>
            </a:r>
            <a:r>
              <a:rPr lang="es-PE" dirty="0"/>
              <a:t>= 40,000 a 60,000 </a:t>
            </a:r>
            <a:r>
              <a:rPr lang="es-PE" dirty="0" smtClean="0"/>
              <a:t>Has.</a:t>
            </a:r>
          </a:p>
          <a:p>
            <a:pPr>
              <a:defRPr/>
            </a:pPr>
            <a:r>
              <a:rPr lang="es-PE" dirty="0" smtClean="0"/>
              <a:t> </a:t>
            </a:r>
            <a:endParaRPr lang="es-PE" dirty="0"/>
          </a:p>
          <a:p>
            <a:pPr>
              <a:defRPr/>
            </a:pPr>
            <a:endParaRPr lang="es-PE" dirty="0"/>
          </a:p>
          <a:p>
            <a:pPr>
              <a:defRPr/>
            </a:pPr>
            <a:r>
              <a:rPr lang="es-PE" dirty="0"/>
              <a:t>Total                     </a:t>
            </a:r>
            <a:r>
              <a:rPr lang="es-PE" dirty="0" smtClean="0"/>
              <a:t>    100,000 a 120,000 TM =80,000 </a:t>
            </a:r>
            <a:r>
              <a:rPr lang="es-PE" dirty="0"/>
              <a:t>a </a:t>
            </a:r>
            <a:r>
              <a:rPr lang="es-PE" dirty="0" smtClean="0"/>
              <a:t>120,000 </a:t>
            </a:r>
            <a:r>
              <a:rPr lang="es-PE" dirty="0"/>
              <a:t>Has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99592" y="908720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intervención del gobierno y sus </a:t>
            </a:r>
            <a:r>
              <a:rPr lang="es-PE" dirty="0" smtClean="0"/>
              <a:t>implicancias.</a:t>
            </a:r>
          </a:p>
          <a:p>
            <a:endParaRPr lang="es-PE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La Comercialización; la intervención : </a:t>
            </a:r>
          </a:p>
          <a:p>
            <a:endParaRPr lang="es-PE" dirty="0" smtClean="0"/>
          </a:p>
          <a:p>
            <a:r>
              <a:rPr lang="es-PE" dirty="0" smtClean="0"/>
              <a:t>En el 2011 el anterior gobierno a fin de dar solución a  los bloqueos de las carreteras en el sur, otorgo una línea de financiamiento de S/ 70 millones a un pequeño grupo de “operadores”  respaldados por los dirigentes de los agricultores</a:t>
            </a:r>
            <a:r>
              <a:rPr lang="es-PE" smtClean="0"/>
              <a:t>. </a:t>
            </a:r>
            <a:endParaRPr lang="es-PE" smtClean="0"/>
          </a:p>
          <a:p>
            <a:endParaRPr lang="es-PE" dirty="0" smtClean="0"/>
          </a:p>
          <a:p>
            <a:r>
              <a:rPr lang="es-PE" dirty="0" smtClean="0"/>
              <a:t>Esta línea de crédito serviría para pagarle a los agricultores precios muy por encima a los del mercado en ese momento. Se pagaron S/ 190 en promedio cuándo el mercado pagaba S/ 150.</a:t>
            </a:r>
            <a:endParaRPr lang="es-PE" dirty="0"/>
          </a:p>
          <a:p>
            <a:r>
              <a:rPr lang="es-PE" dirty="0" smtClean="0"/>
              <a:t> </a:t>
            </a:r>
            <a:endParaRPr lang="es-PE" dirty="0"/>
          </a:p>
          <a:p>
            <a:r>
              <a:rPr lang="es-PE" dirty="0" smtClean="0"/>
              <a:t>Las condiciones del crédito fueron: 1 año de plazo, con una tasa del 5% anual y con la garantía de los algodones físicos. </a:t>
            </a:r>
            <a:endParaRPr lang="es-PE" dirty="0"/>
          </a:p>
          <a:p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370777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908720"/>
            <a:ext cx="69127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intervención del gobierno y sus implicancias.</a:t>
            </a:r>
          </a:p>
          <a:p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/>
              <a:t>La </a:t>
            </a:r>
            <a:r>
              <a:rPr lang="es-PE" dirty="0" smtClean="0"/>
              <a:t>Comercialización; el resultado: </a:t>
            </a:r>
          </a:p>
          <a:p>
            <a:endParaRPr lang="es-PE" dirty="0" smtClean="0"/>
          </a:p>
          <a:p>
            <a:r>
              <a:rPr lang="es-PE" dirty="0" smtClean="0"/>
              <a:t>Se compraron efectivamente el equivalente de 125,000 QQ de Fibra de algodón Tanguis, esto es 5,750 TM, el 20% de la demanda nacional.</a:t>
            </a:r>
          </a:p>
          <a:p>
            <a:endParaRPr lang="es-PE" dirty="0" smtClean="0"/>
          </a:p>
          <a:p>
            <a:r>
              <a:rPr lang="es-PE" dirty="0" smtClean="0"/>
              <a:t>Hoy esos algodones o ya no existen o fueron remplazados por algodones de baja calidad  o simplemente fueron vendidos y comprados en varias vueltas.  El valor de mercado actual  de los algodones físicos de existir es el 60% de los S/ 70 Millones.  De haberse pagado el diferencial del precio nos hubiera costado S/. 13 Millones!!!!!!!!!!!</a:t>
            </a:r>
          </a:p>
          <a:p>
            <a:endParaRPr lang="es-PE" dirty="0"/>
          </a:p>
          <a:p>
            <a:r>
              <a:rPr lang="es-PE" dirty="0" smtClean="0"/>
              <a:t>Ninguno de los “operadores” esta en capacidad de pagar el crédito.  </a:t>
            </a:r>
          </a:p>
          <a:p>
            <a:endParaRPr lang="es-PE" dirty="0"/>
          </a:p>
          <a:p>
            <a:r>
              <a:rPr lang="es-PE" dirty="0" smtClean="0"/>
              <a:t>Los comerciantes formales se vieron forzados a salir del mercado.</a:t>
            </a:r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366258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1080120" y="836712"/>
            <a:ext cx="73083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intervención del gobierno y sus implicancias</a:t>
            </a:r>
            <a:r>
              <a:rPr lang="es-PE" dirty="0" smtClean="0"/>
              <a:t>.</a:t>
            </a:r>
          </a:p>
          <a:p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La ilegalidad o informalidad</a:t>
            </a:r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  <a:p>
            <a:r>
              <a:rPr lang="es-PE" dirty="0" smtClean="0"/>
              <a:t>Al salir del mercado las empresas formales, la comercialización en el primer eslabón de la cadena recayó en los llamados “operadores”. </a:t>
            </a:r>
          </a:p>
          <a:p>
            <a:endParaRPr lang="es-PE" dirty="0"/>
          </a:p>
          <a:p>
            <a:r>
              <a:rPr lang="es-PE" dirty="0" smtClean="0"/>
              <a:t>Los “operadores” burlan todas las normas tributarias, pero no son evasores, sólo son deudores tributarios. Según la SUNAT existen más de 600,000 empresas en situación irregular. </a:t>
            </a:r>
          </a:p>
          <a:p>
            <a:endParaRPr lang="es-PE" dirty="0"/>
          </a:p>
          <a:p>
            <a:r>
              <a:rPr lang="es-PE" dirty="0" smtClean="0"/>
              <a:t>Al inicio de cada campaña, cada operador constituye entre 3 y 4 empresas que no logran tener una vida de mas de 12 meses, normalmente sólo 6 meses. Los accionistas de estas empresas son testaferros e incluso muchos son pacientes con enfermedades terminales. Todas las empresas son domiciliadas en Lima, en donde la SUNAT no tiene como fiscalizarlas. </a:t>
            </a:r>
          </a:p>
          <a:p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90244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456927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1403648" y="2924944"/>
            <a:ext cx="288032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Compra de Algodón Rama</a:t>
            </a:r>
          </a:p>
          <a:p>
            <a:pPr algn="ctr"/>
            <a:r>
              <a:rPr lang="es-PE" dirty="0" smtClean="0"/>
              <a:t>Exonerado del IGV </a:t>
            </a:r>
            <a:endParaRPr lang="es-PE" dirty="0"/>
          </a:p>
        </p:txBody>
      </p:sp>
      <p:sp>
        <p:nvSpPr>
          <p:cNvPr id="4" name="3 Flecha derecha"/>
          <p:cNvSpPr/>
          <p:nvPr/>
        </p:nvSpPr>
        <p:spPr>
          <a:xfrm>
            <a:off x="4283968" y="3140968"/>
            <a:ext cx="50405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4 Rectángulo"/>
          <p:cNvSpPr/>
          <p:nvPr/>
        </p:nvSpPr>
        <p:spPr>
          <a:xfrm>
            <a:off x="4788024" y="2924944"/>
            <a:ext cx="151216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Desmote</a:t>
            </a:r>
            <a:endParaRPr lang="es-PE" dirty="0"/>
          </a:p>
        </p:txBody>
      </p:sp>
      <p:sp>
        <p:nvSpPr>
          <p:cNvPr id="6" name="5 Flecha arriba"/>
          <p:cNvSpPr/>
          <p:nvPr/>
        </p:nvSpPr>
        <p:spPr>
          <a:xfrm>
            <a:off x="5364088" y="2204864"/>
            <a:ext cx="432048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6 Flecha abajo"/>
          <p:cNvSpPr/>
          <p:nvPr/>
        </p:nvSpPr>
        <p:spPr>
          <a:xfrm>
            <a:off x="5364088" y="3839344"/>
            <a:ext cx="432048" cy="7417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8 Rectángulo"/>
          <p:cNvSpPr/>
          <p:nvPr/>
        </p:nvSpPr>
        <p:spPr>
          <a:xfrm>
            <a:off x="4788024" y="1340768"/>
            <a:ext cx="1656184" cy="822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Pepa Exonerada del IGV</a:t>
            </a:r>
            <a:endParaRPr lang="es-PE" dirty="0"/>
          </a:p>
        </p:txBody>
      </p:sp>
      <p:sp>
        <p:nvSpPr>
          <p:cNvPr id="10" name="9 Rectángulo"/>
          <p:cNvSpPr/>
          <p:nvPr/>
        </p:nvSpPr>
        <p:spPr>
          <a:xfrm>
            <a:off x="4788024" y="4622598"/>
            <a:ext cx="1656184" cy="822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Fibra </a:t>
            </a:r>
          </a:p>
          <a:p>
            <a:pPr algn="ctr"/>
            <a:r>
              <a:rPr lang="es-PE" dirty="0" smtClean="0"/>
              <a:t>Afecta al  IGV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7304546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01151" y="384919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3203848" y="734166"/>
            <a:ext cx="1656184" cy="8226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Fibra </a:t>
            </a:r>
          </a:p>
          <a:p>
            <a:pPr algn="ctr"/>
            <a:r>
              <a:rPr lang="es-PE" dirty="0" smtClean="0"/>
              <a:t>100  + 18% de IGV</a:t>
            </a:r>
            <a:endParaRPr lang="es-PE" dirty="0"/>
          </a:p>
        </p:txBody>
      </p:sp>
      <p:sp>
        <p:nvSpPr>
          <p:cNvPr id="4" name="3 Flecha abajo"/>
          <p:cNvSpPr/>
          <p:nvPr/>
        </p:nvSpPr>
        <p:spPr>
          <a:xfrm>
            <a:off x="3851920" y="1556792"/>
            <a:ext cx="43204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5" name="4 Rectángulo"/>
          <p:cNvSpPr/>
          <p:nvPr/>
        </p:nvSpPr>
        <p:spPr>
          <a:xfrm>
            <a:off x="1547664" y="1772816"/>
            <a:ext cx="230425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Pago al comerciante</a:t>
            </a:r>
          </a:p>
          <a:p>
            <a:pPr algn="ctr"/>
            <a:r>
              <a:rPr lang="es-PE" dirty="0" smtClean="0"/>
              <a:t>100 + 3.84</a:t>
            </a:r>
            <a:endParaRPr lang="es-PE" dirty="0"/>
          </a:p>
        </p:txBody>
      </p:sp>
      <p:sp>
        <p:nvSpPr>
          <p:cNvPr id="6" name="5 Rectángulo"/>
          <p:cNvSpPr/>
          <p:nvPr/>
        </p:nvSpPr>
        <p:spPr>
          <a:xfrm>
            <a:off x="4283968" y="1772816"/>
            <a:ext cx="230425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Detracción </a:t>
            </a:r>
          </a:p>
          <a:p>
            <a:pPr algn="ctr"/>
            <a:r>
              <a:rPr lang="es-PE" dirty="0" smtClean="0"/>
              <a:t>14.16</a:t>
            </a:r>
            <a:endParaRPr lang="es-PE" dirty="0"/>
          </a:p>
        </p:txBody>
      </p:sp>
      <p:sp>
        <p:nvSpPr>
          <p:cNvPr id="7" name="6 Rectángulo"/>
          <p:cNvSpPr/>
          <p:nvPr/>
        </p:nvSpPr>
        <p:spPr>
          <a:xfrm>
            <a:off x="4716016" y="3356992"/>
            <a:ext cx="14013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Importador</a:t>
            </a:r>
          </a:p>
          <a:p>
            <a:pPr algn="ctr"/>
            <a:r>
              <a:rPr lang="es-PE" dirty="0" smtClean="0"/>
              <a:t>Vehículos</a:t>
            </a:r>
            <a:endParaRPr lang="es-PE" dirty="0"/>
          </a:p>
        </p:txBody>
      </p:sp>
      <p:sp>
        <p:nvSpPr>
          <p:cNvPr id="9" name="8 Flecha arriba"/>
          <p:cNvSpPr/>
          <p:nvPr/>
        </p:nvSpPr>
        <p:spPr>
          <a:xfrm>
            <a:off x="5220072" y="2636912"/>
            <a:ext cx="360040" cy="6832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10 CuadroTexto"/>
          <p:cNvSpPr txBox="1"/>
          <p:nvPr/>
        </p:nvSpPr>
        <p:spPr>
          <a:xfrm>
            <a:off x="3842059" y="2708920"/>
            <a:ext cx="873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Endoso</a:t>
            </a:r>
          </a:p>
          <a:p>
            <a:r>
              <a:rPr lang="es-PE" dirty="0" smtClean="0"/>
              <a:t>Póliza </a:t>
            </a:r>
            <a:endParaRPr lang="es-PE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099171" y="4139788"/>
            <a:ext cx="1853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Revende Vehículo</a:t>
            </a:r>
            <a:endParaRPr lang="es-PE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804248" y="1916832"/>
            <a:ext cx="1470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Paga a SUNAT</a:t>
            </a:r>
          </a:p>
          <a:p>
            <a:r>
              <a:rPr lang="es-PE" dirty="0" smtClean="0"/>
              <a:t>Aduanas</a:t>
            </a:r>
            <a:endParaRPr lang="es-PE" dirty="0"/>
          </a:p>
        </p:txBody>
      </p:sp>
      <p:sp>
        <p:nvSpPr>
          <p:cNvPr id="14" name="13 Rectángulo"/>
          <p:cNvSpPr/>
          <p:nvPr/>
        </p:nvSpPr>
        <p:spPr>
          <a:xfrm>
            <a:off x="4716016" y="4509120"/>
            <a:ext cx="14013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dirty="0" smtClean="0"/>
              <a:t>Comerciante</a:t>
            </a:r>
            <a:endParaRPr lang="es-PE" dirty="0"/>
          </a:p>
        </p:txBody>
      </p:sp>
      <p:sp>
        <p:nvSpPr>
          <p:cNvPr id="15" name="14 Flecha arriba"/>
          <p:cNvSpPr/>
          <p:nvPr/>
        </p:nvSpPr>
        <p:spPr>
          <a:xfrm>
            <a:off x="5220072" y="4116271"/>
            <a:ext cx="360040" cy="3928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6" name="15 CuadroTexto"/>
          <p:cNvSpPr txBox="1"/>
          <p:nvPr/>
        </p:nvSpPr>
        <p:spPr>
          <a:xfrm>
            <a:off x="6228184" y="4581128"/>
            <a:ext cx="18848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No hay detracción</a:t>
            </a:r>
          </a:p>
          <a:p>
            <a:r>
              <a:rPr lang="es-PE" dirty="0"/>
              <a:t>e</a:t>
            </a:r>
            <a:r>
              <a:rPr lang="es-PE" dirty="0" smtClean="0"/>
              <a:t>n la venta de </a:t>
            </a:r>
          </a:p>
          <a:p>
            <a:r>
              <a:rPr lang="es-PE" dirty="0" smtClean="0"/>
              <a:t>vehículos</a:t>
            </a:r>
            <a:endParaRPr lang="es-PE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716016" y="5733256"/>
            <a:ext cx="3353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Declara la venta pero no paga IGV</a:t>
            </a:r>
          </a:p>
          <a:p>
            <a:r>
              <a:rPr lang="es-PE" dirty="0" smtClean="0"/>
              <a:t>Es un deudor tributario.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80946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1115616" y="908720"/>
            <a:ext cx="66967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intervención del gobierno y sus implicancias</a:t>
            </a:r>
            <a:r>
              <a:rPr lang="es-PE" dirty="0" smtClean="0"/>
              <a:t>.</a:t>
            </a:r>
          </a:p>
          <a:p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El financiamiento.</a:t>
            </a:r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  <a:p>
            <a:r>
              <a:rPr lang="es-PE" dirty="0" smtClean="0"/>
              <a:t>Existen básicamente tres fuentes de financiamiento para los micro agricultores:</a:t>
            </a:r>
          </a:p>
          <a:p>
            <a:endParaRPr lang="es-PE" dirty="0" smtClean="0"/>
          </a:p>
          <a:p>
            <a:pPr marL="800100" lvl="1" indent="-342900">
              <a:buFont typeface="+mj-lt"/>
              <a:buAutoNum type="arabicPeriod"/>
            </a:pPr>
            <a:r>
              <a:rPr lang="es-PE" dirty="0" smtClean="0"/>
              <a:t>AGROBANCO. Muy lento y con muchos requisitos formales. Muchos de los potenciales clientes son arrendatarios.</a:t>
            </a:r>
          </a:p>
          <a:p>
            <a:pPr marL="800100" lvl="1" indent="-342900">
              <a:buFont typeface="+mj-lt"/>
              <a:buAutoNum type="arabicPeriod"/>
            </a:pPr>
            <a:endParaRPr lang="es-PE" dirty="0" smtClean="0"/>
          </a:p>
          <a:p>
            <a:pPr marL="800100" lvl="1" indent="-342900">
              <a:buFont typeface="+mj-lt"/>
              <a:buAutoNum type="arabicPeriod"/>
            </a:pPr>
            <a:r>
              <a:rPr lang="es-PE" dirty="0" smtClean="0"/>
              <a:t>Cajas Rurales y Municipales. Lo mismo que AGROBANCO sus carteras son muy pequeñas y sus costos muy altos</a:t>
            </a:r>
          </a:p>
          <a:p>
            <a:pPr marL="800100" lvl="1" indent="-342900">
              <a:buFont typeface="+mj-lt"/>
              <a:buAutoNum type="arabicPeriod"/>
            </a:pPr>
            <a:endParaRPr lang="es-PE" dirty="0" smtClean="0"/>
          </a:p>
          <a:p>
            <a:pPr marL="800100" lvl="1" indent="-342900">
              <a:buFont typeface="+mj-lt"/>
              <a:buAutoNum type="arabicPeriod"/>
            </a:pPr>
            <a:r>
              <a:rPr lang="es-PE" dirty="0" smtClean="0"/>
              <a:t>Comerciantes Formales. Normalmente financiaban más del 60% del área.  Hoy ya no están financiando.</a:t>
            </a:r>
          </a:p>
          <a:p>
            <a:pPr lvl="1"/>
            <a:endParaRPr lang="es-PE" dirty="0" smtClean="0"/>
          </a:p>
          <a:p>
            <a:r>
              <a:rPr lang="es-PE" dirty="0" smtClean="0"/>
              <a:t>El cultivo del algodón esta desfinanciado. 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45709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971600" y="980728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La investigación y desarrollo del algodón en el </a:t>
            </a:r>
            <a:r>
              <a:rPr lang="es-PE" dirty="0" smtClean="0"/>
              <a:t>Perú</a:t>
            </a:r>
          </a:p>
          <a:p>
            <a:endParaRPr lang="es-PE" dirty="0"/>
          </a:p>
          <a:p>
            <a:r>
              <a:rPr lang="es-PE" dirty="0" smtClean="0"/>
              <a:t>Es un de los problemas pero también la única alternativa para su crecimiento.  </a:t>
            </a:r>
          </a:p>
          <a:p>
            <a:endParaRPr lang="es-PE" dirty="0" smtClean="0"/>
          </a:p>
          <a:p>
            <a:r>
              <a:rPr lang="es-PE" dirty="0" smtClean="0"/>
              <a:t>El Problema: </a:t>
            </a:r>
            <a:endParaRPr lang="es-PE" dirty="0"/>
          </a:p>
          <a:p>
            <a:endParaRPr lang="es-PE" dirty="0" smtClean="0"/>
          </a:p>
          <a:p>
            <a:r>
              <a:rPr lang="es-PE" dirty="0" smtClean="0"/>
              <a:t>Existen  </a:t>
            </a:r>
            <a:r>
              <a:rPr lang="es-PE" dirty="0"/>
              <a:t>10 instituciones desarrollando investigación en cultivares </a:t>
            </a:r>
          </a:p>
          <a:p>
            <a:r>
              <a:rPr lang="es-PE" dirty="0"/>
              <a:t>de algodón </a:t>
            </a:r>
            <a:r>
              <a:rPr lang="es-PE" dirty="0" smtClean="0"/>
              <a:t>Peruano</a:t>
            </a:r>
            <a:r>
              <a:rPr lang="es-PE" dirty="0"/>
              <a:t> </a:t>
            </a:r>
            <a:r>
              <a:rPr lang="es-PE" dirty="0" smtClean="0"/>
              <a:t>para 42 Mil hectáreas??????????????????</a:t>
            </a:r>
          </a:p>
          <a:p>
            <a:endParaRPr lang="es-PE" dirty="0"/>
          </a:p>
          <a:p>
            <a:r>
              <a:rPr lang="es-PE" dirty="0" smtClean="0"/>
              <a:t>En Brasil, para pasar de 15 a 80 </a:t>
            </a:r>
            <a:r>
              <a:rPr lang="es-PE" dirty="0" err="1" smtClean="0"/>
              <a:t>qq</a:t>
            </a:r>
            <a:r>
              <a:rPr lang="es-PE" dirty="0" smtClean="0"/>
              <a:t> rama por hectárea les tomo 30 años.</a:t>
            </a:r>
          </a:p>
          <a:p>
            <a:endParaRPr lang="es-PE" dirty="0"/>
          </a:p>
          <a:p>
            <a:r>
              <a:rPr lang="es-PE" dirty="0" smtClean="0"/>
              <a:t>Una sola institución lidera los trabajos de investigación y cuentan con 800 Mil hectáreas.</a:t>
            </a:r>
            <a:endParaRPr lang="es-PE" dirty="0"/>
          </a:p>
          <a:p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4043943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Rectángulo"/>
          <p:cNvSpPr/>
          <p:nvPr/>
        </p:nvSpPr>
        <p:spPr>
          <a:xfrm>
            <a:off x="2286000" y="6926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1600" b="1" dirty="0"/>
              <a:t>ENTIDADES OBTENTORAS DE CULTIVARES </a:t>
            </a:r>
            <a:br>
              <a:rPr lang="es-ES_tradnl" sz="1600" b="1" dirty="0"/>
            </a:br>
            <a:r>
              <a:rPr lang="es-ES_tradnl" sz="1600" b="1" dirty="0"/>
              <a:t>EN LA COSTA CENTRA L Y COSTA NORTE</a:t>
            </a:r>
            <a:endParaRPr lang="es-ES_tradnl" sz="16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77912" y="1752600"/>
            <a:ext cx="3494088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EEA Asoc. Agric, CÑ (1926-2005)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6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EEA Asoc. Agric. Ica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Universidad Nacional Agraria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MIL AGROS-Chincha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 smtClean="0"/>
              <a:t>Sucesión </a:t>
            </a:r>
            <a:r>
              <a:rPr lang="es-ES_tradnl" sz="1400" b="1" dirty="0"/>
              <a:t>L. Massaro G.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Instituto Peruano del Algodón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FUNDEAL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TEXTIL PIURA S.A.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Universidad Nacional de Piura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IDAL Lambayeque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4572000" y="1768475"/>
            <a:ext cx="3576637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Tangüis CÑ-W, CÑ-CPR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6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Tangüis ICA, ICA-W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Tangüis </a:t>
            </a:r>
            <a:r>
              <a:rPr lang="es-ES_tradnl" sz="1400" b="1" dirty="0" smtClean="0"/>
              <a:t>UNA 1</a:t>
            </a: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Tangüis CH-H, CH-CPR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 LMG-1-72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 </a:t>
            </a:r>
            <a:r>
              <a:rPr lang="es-ES_tradnl" sz="1400" b="1" dirty="0" smtClean="0"/>
              <a:t>Pima-IPA-59, Tanguis IPA -9</a:t>
            </a: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F-6, F-8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Cultivares Vicus, AG-90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UNP-1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es-ES_tradnl" sz="14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es-ES_tradnl" sz="1400" b="1" dirty="0"/>
              <a:t>Cerro</a:t>
            </a:r>
          </a:p>
        </p:txBody>
      </p:sp>
    </p:spTree>
    <p:extLst>
      <p:ext uri="{BB962C8B-B14F-4D97-AF65-F5344CB8AC3E}">
        <p14:creationId xmlns:p14="http://schemas.microsoft.com/office/powerpoint/2010/main" val="410744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945548" y="2708920"/>
            <a:ext cx="71548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sz="2400" dirty="0" smtClean="0"/>
              <a:t>ALGODÓN: </a:t>
            </a:r>
          </a:p>
          <a:p>
            <a:pPr algn="ctr"/>
            <a:r>
              <a:rPr lang="es-PE" sz="2400" dirty="0" smtClean="0"/>
              <a:t>PROBLEMÁTICA Y ALTERNATIVAS PARA SE CRECIMIENTO</a:t>
            </a:r>
            <a:endParaRPr lang="es-PE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173469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55576" y="1452840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Seguimos pensando que nuestros algodones, el PIMA y el TANGUIS son los mejores del mundo.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genética mundial ha avanzado a pasos agigantados y el Perú se ha </a:t>
            </a:r>
            <a:r>
              <a:rPr lang="es-ES" dirty="0" smtClean="0"/>
              <a:t>retrasado. No hablamos de algodones genéticamente modificados. </a:t>
            </a:r>
          </a:p>
          <a:p>
            <a:r>
              <a:rPr lang="es-ES" dirty="0" smtClean="0"/>
              <a:t> </a:t>
            </a:r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investigación desarrollada por los OBTENTORES de cultivares peruanos tradicionales no desarrolla la genética que la industria requiere, siguen insistiendo en lo mismo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4" name="3 Rectángulo"/>
          <p:cNvSpPr/>
          <p:nvPr/>
        </p:nvSpPr>
        <p:spPr>
          <a:xfrm>
            <a:off x="755576" y="908720"/>
            <a:ext cx="7056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La investigación y desarrollo del algodón en el Perú</a:t>
            </a:r>
          </a:p>
        </p:txBody>
      </p:sp>
    </p:spTree>
    <p:extLst>
      <p:ext uri="{BB962C8B-B14F-4D97-AF65-F5344CB8AC3E}">
        <p14:creationId xmlns:p14="http://schemas.microsoft.com/office/powerpoint/2010/main" val="6118963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1052736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dirty="0"/>
              <a:t>En el Instituto Peruano del Algodón lo primero que se definió al inicio de nuestras investigaciones (hace 15 años) fue que tipo de algodón la industria </a:t>
            </a:r>
            <a:r>
              <a:rPr lang="es-ES" dirty="0" smtClean="0"/>
              <a:t>requiere </a:t>
            </a:r>
            <a:r>
              <a:rPr lang="es-ES" dirty="0"/>
              <a:t>y se determinó que las características deberían ser </a:t>
            </a:r>
            <a:r>
              <a:rPr lang="es-ES" dirty="0" smtClean="0"/>
              <a:t>:</a:t>
            </a:r>
          </a:p>
          <a:p>
            <a:pPr lvl="0"/>
            <a:endParaRPr lang="es-PE" dirty="0"/>
          </a:p>
          <a:p>
            <a:pPr lvl="1"/>
            <a:r>
              <a:rPr lang="es-ES" dirty="0"/>
              <a:t>Para los algodones extra largos tipo PIMA: Longitud de 35 a 37 mm, micronaire (grosor) de 3.7 a 4.2 y resistencia superior a 40 grams/tex</a:t>
            </a:r>
            <a:r>
              <a:rPr lang="es-ES" dirty="0" smtClean="0"/>
              <a:t>.</a:t>
            </a:r>
          </a:p>
          <a:p>
            <a:pPr lvl="1"/>
            <a:endParaRPr lang="es-PE" dirty="0"/>
          </a:p>
          <a:p>
            <a:pPr lvl="1"/>
            <a:r>
              <a:rPr lang="es-ES" dirty="0"/>
              <a:t>Para los algodones largos tipo TANGUIS: Longitud de 30 a 32 mm, micronaire (grosor) de 4.2 a 4.6 y resistencia superior a 40 grams/tex</a:t>
            </a:r>
            <a:r>
              <a:rPr lang="es-ES" dirty="0" smtClean="0"/>
              <a:t>.</a:t>
            </a:r>
          </a:p>
          <a:p>
            <a:pPr lvl="1"/>
            <a:endParaRPr lang="es-PE" dirty="0"/>
          </a:p>
          <a:p>
            <a:r>
              <a:rPr lang="es-ES" dirty="0"/>
              <a:t>Por otro lado, la producción debería ser superior a los 80 qq rama por hectárea. Lo que buscamos es no sólo lo que la industria requiere sino darle al agricultor una rentabilidad interesante. Con producciones de 45 a 60 qq rama por hectáreas no es sostenible el cultivo del algodón y las áreas se han reducido.</a:t>
            </a:r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4131410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548680"/>
            <a:ext cx="714234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dirty="0" smtClean="0"/>
              <a:t>Instituto Peruano Del Algodón (IPA)</a:t>
            </a:r>
          </a:p>
          <a:p>
            <a:endParaRPr lang="es-PE" dirty="0"/>
          </a:p>
          <a:p>
            <a:r>
              <a:rPr lang="es-PE" dirty="0" smtClean="0"/>
              <a:t>Fundada en Agosto de 1997</a:t>
            </a:r>
          </a:p>
          <a:p>
            <a:endParaRPr lang="es-PE" dirty="0"/>
          </a:p>
          <a:p>
            <a:r>
              <a:rPr lang="es-PE" dirty="0" smtClean="0"/>
              <a:t>Socios Activos 23</a:t>
            </a:r>
          </a:p>
          <a:p>
            <a:endParaRPr lang="es-PE" dirty="0"/>
          </a:p>
          <a:p>
            <a:r>
              <a:rPr lang="es-PE" dirty="0" smtClean="0"/>
              <a:t>Reúne a miembros de toda la cadena Algodón Textil Confecciones.</a:t>
            </a:r>
          </a:p>
          <a:p>
            <a:endParaRPr lang="es-PE" dirty="0"/>
          </a:p>
          <a:p>
            <a:r>
              <a:rPr lang="es-PE" dirty="0" smtClean="0"/>
              <a:t>Se han invertido USD 3’000,000 para el desarrollo de nuevas variedades </a:t>
            </a:r>
          </a:p>
          <a:p>
            <a:r>
              <a:rPr lang="es-PE" dirty="0"/>
              <a:t>d</a:t>
            </a:r>
            <a:r>
              <a:rPr lang="es-PE" dirty="0" smtClean="0"/>
              <a:t>e algodones  peruanos del tipo Gossypium Barbadense.</a:t>
            </a:r>
          </a:p>
          <a:p>
            <a:endParaRPr lang="es-PE" dirty="0"/>
          </a:p>
          <a:p>
            <a:r>
              <a:rPr lang="es-PE" dirty="0" smtClean="0"/>
              <a:t>Actualmente el IPA tiene la Variedad comercial PIMA IPA 59 con  5,000 has</a:t>
            </a:r>
          </a:p>
          <a:p>
            <a:r>
              <a:rPr lang="es-PE" dirty="0" smtClean="0"/>
              <a:t>pensamos llegar en los próximos 5 a 15,000 has. Se introdujo en el 2009</a:t>
            </a:r>
          </a:p>
          <a:p>
            <a:r>
              <a:rPr lang="es-PE" dirty="0"/>
              <a:t>c</a:t>
            </a:r>
            <a:r>
              <a:rPr lang="es-PE" dirty="0" smtClean="0"/>
              <a:t>on  500 has.</a:t>
            </a:r>
          </a:p>
          <a:p>
            <a:endParaRPr lang="es-PE" dirty="0"/>
          </a:p>
          <a:p>
            <a:r>
              <a:rPr lang="es-PE" dirty="0" smtClean="0"/>
              <a:t>Para el 2014 introduciremos comercialmente la Variedad Tanguis IPA 9 </a:t>
            </a:r>
          </a:p>
          <a:p>
            <a:r>
              <a:rPr lang="es-PE" dirty="0" smtClean="0"/>
              <a:t>con 500 has en el primer año.  </a:t>
            </a:r>
            <a:endParaRPr lang="es-P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837867"/>
            <a:ext cx="7785336" cy="48013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E" dirty="0"/>
              <a:t>Instituto Peruano Del Algodón (IPA</a:t>
            </a:r>
            <a:r>
              <a:rPr lang="es-PE" dirty="0" smtClean="0"/>
              <a:t>)</a:t>
            </a:r>
          </a:p>
          <a:p>
            <a:endParaRPr lang="es-PE" dirty="0"/>
          </a:p>
          <a:p>
            <a:r>
              <a:rPr lang="es-PE" dirty="0" smtClean="0"/>
              <a:t>En la última asamblea del IPA se acordó crear un premio anual:</a:t>
            </a:r>
          </a:p>
          <a:p>
            <a:endParaRPr lang="es-PE" dirty="0"/>
          </a:p>
          <a:p>
            <a:r>
              <a:rPr lang="es-PE" dirty="0" smtClean="0"/>
              <a:t>El premio se denomina:</a:t>
            </a:r>
          </a:p>
          <a:p>
            <a:r>
              <a:rPr lang="es-PE" dirty="0" smtClean="0"/>
              <a:t>                 </a:t>
            </a:r>
          </a:p>
          <a:p>
            <a:r>
              <a:rPr lang="es-PE" dirty="0"/>
              <a:t> </a:t>
            </a:r>
            <a:r>
              <a:rPr lang="es-PE" dirty="0" smtClean="0"/>
              <a:t>                   “PREMIO IPA DON JOSÉ ALEJANDRO GONZALES”</a:t>
            </a:r>
          </a:p>
          <a:p>
            <a:endParaRPr lang="es-PE" dirty="0"/>
          </a:p>
          <a:p>
            <a:r>
              <a:rPr lang="es-PE" dirty="0" smtClean="0"/>
              <a:t>El premio se otorga al mejor trabajo de investigación sobre el algodón y</a:t>
            </a:r>
          </a:p>
          <a:p>
            <a:r>
              <a:rPr lang="es-PE" dirty="0"/>
              <a:t>e</a:t>
            </a:r>
            <a:r>
              <a:rPr lang="es-PE" dirty="0" smtClean="0"/>
              <a:t>s a nivel nacional.</a:t>
            </a:r>
          </a:p>
          <a:p>
            <a:endParaRPr lang="es-PE" dirty="0"/>
          </a:p>
          <a:p>
            <a:r>
              <a:rPr lang="es-PE" dirty="0" smtClean="0"/>
              <a:t>El premio consiste en un pago de USD 2,000.00 al alumno y de USD 1,000.00</a:t>
            </a:r>
          </a:p>
          <a:p>
            <a:r>
              <a:rPr lang="es-PE" dirty="0"/>
              <a:t>a</a:t>
            </a:r>
            <a:r>
              <a:rPr lang="es-PE" dirty="0" smtClean="0"/>
              <a:t>l profesor asesor.</a:t>
            </a:r>
          </a:p>
          <a:p>
            <a:endParaRPr lang="es-PE" dirty="0" smtClean="0"/>
          </a:p>
          <a:p>
            <a:r>
              <a:rPr lang="es-PE" dirty="0" smtClean="0"/>
              <a:t>Buscamos incorporar al equipo de investigadores del IPA a jóvenes prometedores</a:t>
            </a:r>
          </a:p>
          <a:p>
            <a:r>
              <a:rPr lang="es-PE" dirty="0"/>
              <a:t>q</a:t>
            </a:r>
            <a:r>
              <a:rPr lang="es-PE" dirty="0" smtClean="0"/>
              <a:t>ue nos acompañen en el futuro.</a:t>
            </a:r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3958304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979712" y="2629361"/>
            <a:ext cx="50981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6000" dirty="0" smtClean="0"/>
              <a:t>Muchas Gracias</a:t>
            </a:r>
            <a:endParaRPr lang="es-PE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762" y="1424965"/>
            <a:ext cx="525291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PROBLEMÁTICA:</a:t>
            </a:r>
          </a:p>
          <a:p>
            <a:endParaRPr lang="es-PE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El mercado mundial del algodón y sus distorsiones.</a:t>
            </a:r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La parcelación del agro en la costa peruana.</a:t>
            </a:r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La intervención del gobierno y sus implicancias en:</a:t>
            </a:r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  <a:p>
            <a:pPr marL="742950" lvl="1" indent="-285750">
              <a:buFont typeface="Wingdings" pitchFamily="2" charset="2"/>
              <a:buChar char="ü"/>
            </a:pPr>
            <a:r>
              <a:rPr lang="es-PE" dirty="0" smtClean="0"/>
              <a:t>La comercialización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s-PE" dirty="0" smtClean="0"/>
              <a:t>La ilegalidad o informalidad </a:t>
            </a:r>
          </a:p>
          <a:p>
            <a:pPr marL="742950" lvl="1" indent="-285750">
              <a:buFont typeface="Wingdings" pitchFamily="2" charset="2"/>
              <a:buChar char="ü"/>
            </a:pPr>
            <a:r>
              <a:rPr lang="es-PE" dirty="0"/>
              <a:t>El financiamiento</a:t>
            </a:r>
          </a:p>
          <a:p>
            <a:endParaRPr lang="es-PE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s-PE" dirty="0" smtClean="0"/>
              <a:t>La investigación y desarrollo del algodón en el Perú</a:t>
            </a:r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endParaRPr lang="es-PE" dirty="0" smtClean="0"/>
          </a:p>
          <a:p>
            <a:endParaRPr lang="es-PE" dirty="0"/>
          </a:p>
          <a:p>
            <a:pPr marL="285750" indent="-285750">
              <a:buFont typeface="Wingdings" pitchFamily="2" charset="2"/>
              <a:buChar char="Ø"/>
            </a:pPr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220347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971600" y="980728"/>
            <a:ext cx="7084568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PROBLEMÁTICA: El </a:t>
            </a:r>
            <a:r>
              <a:rPr lang="es-PE" dirty="0"/>
              <a:t>mercado mundial del algodón y sus distorsiones.</a:t>
            </a:r>
          </a:p>
          <a:p>
            <a:r>
              <a:rPr lang="es-PE" dirty="0" smtClean="0"/>
              <a:t/>
            </a:r>
            <a:br>
              <a:rPr lang="es-PE" dirty="0" smtClean="0"/>
            </a:br>
            <a:r>
              <a:rPr lang="es-PE" dirty="0" smtClean="0"/>
              <a:t>La producción mundial de algodón es en promedio de 25 Millones de TM.</a:t>
            </a:r>
          </a:p>
          <a:p>
            <a:r>
              <a:rPr lang="es-PE" dirty="0" smtClean="0"/>
              <a:t>El 80% de la misma se concentra en 5 países y los 5 subsidian al </a:t>
            </a:r>
          </a:p>
          <a:p>
            <a:r>
              <a:rPr lang="es-PE" dirty="0"/>
              <a:t>a</a:t>
            </a:r>
            <a:r>
              <a:rPr lang="es-PE" dirty="0" smtClean="0"/>
              <a:t>lgodón.</a:t>
            </a:r>
          </a:p>
          <a:p>
            <a:endParaRPr lang="es-PE" dirty="0"/>
          </a:p>
          <a:p>
            <a:r>
              <a:rPr lang="es-PE" dirty="0" smtClean="0"/>
              <a:t>Los principales países exportadores de algodón son 6, de los cuales 4 </a:t>
            </a:r>
          </a:p>
          <a:p>
            <a:r>
              <a:rPr lang="es-PE" dirty="0"/>
              <a:t>c</a:t>
            </a:r>
            <a:r>
              <a:rPr lang="es-PE" dirty="0" smtClean="0"/>
              <a:t>oncentran el 60% de las 8  Millones de TM y los 4 subsidian al </a:t>
            </a:r>
          </a:p>
          <a:p>
            <a:r>
              <a:rPr lang="es-PE" dirty="0"/>
              <a:t>a</a:t>
            </a:r>
            <a:r>
              <a:rPr lang="es-PE" dirty="0" smtClean="0"/>
              <a:t>lgodón. EEUU comercializa el 35% del mercado de exportación y</a:t>
            </a:r>
          </a:p>
          <a:p>
            <a:r>
              <a:rPr lang="es-PE" dirty="0"/>
              <a:t>e</a:t>
            </a:r>
            <a:r>
              <a:rPr lang="es-PE" dirty="0" smtClean="0"/>
              <a:t>s el que mas subsidia. </a:t>
            </a:r>
          </a:p>
          <a:p>
            <a:endParaRPr lang="es-PE" dirty="0"/>
          </a:p>
          <a:p>
            <a:r>
              <a:rPr lang="es-PE" dirty="0" smtClean="0"/>
              <a:t>El 90% del algodón importado por el Perú  proviene de los  EEUU.</a:t>
            </a:r>
          </a:p>
          <a:p>
            <a:endParaRPr lang="es-PE" dirty="0" smtClean="0"/>
          </a:p>
          <a:p>
            <a:r>
              <a:rPr lang="es-PE" dirty="0" smtClean="0"/>
              <a:t>Competimos en un mercado distorsionado por los subsidios, esto </a:t>
            </a:r>
          </a:p>
          <a:p>
            <a:r>
              <a:rPr lang="es-PE" dirty="0"/>
              <a:t>d</a:t>
            </a:r>
            <a:r>
              <a:rPr lang="es-PE" dirty="0" smtClean="0"/>
              <a:t>ejo de ser un problema es una realidad.</a:t>
            </a:r>
          </a:p>
          <a:p>
            <a:endParaRPr lang="es-PE" dirty="0"/>
          </a:p>
          <a:p>
            <a:r>
              <a:rPr lang="es-PE" dirty="0" smtClean="0"/>
              <a:t>Veamos como se compone el mercado.</a:t>
            </a:r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43186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769047"/>
              </p:ext>
            </p:extLst>
          </p:nvPr>
        </p:nvGraphicFramePr>
        <p:xfrm>
          <a:off x="611560" y="1700807"/>
          <a:ext cx="8136905" cy="4145609"/>
        </p:xfrm>
        <a:graphic>
          <a:graphicData uri="http://schemas.openxmlformats.org/drawingml/2006/table">
            <a:tbl>
              <a:tblPr/>
              <a:tblGrid>
                <a:gridCol w="1627381"/>
                <a:gridCol w="1627381"/>
                <a:gridCol w="1627381"/>
                <a:gridCol w="1627381"/>
                <a:gridCol w="1627381"/>
              </a:tblGrid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Año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ELS/LS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Los Demás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ELS/Total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2000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18,997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19,524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2.70%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2001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20,897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21,667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2002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18,873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19,574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2003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20,549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21,132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2.76%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2004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26,239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26,997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2.81%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2005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25,060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25,668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2006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26,766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2.79%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2007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25,335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26,073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2008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23,455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1.91%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2009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21,756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22,170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1.87%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2010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24,378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24,876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893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2011</a:t>
                      </a:r>
                      <a:endParaRPr lang="es-PE" sz="14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26,288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26,916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2.33%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556864" y="838453"/>
            <a:ext cx="4031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dirty="0" smtClean="0"/>
              <a:t>Producción Mundial de Algodón por Tipo</a:t>
            </a:r>
          </a:p>
          <a:p>
            <a:pPr algn="ctr"/>
            <a:r>
              <a:rPr lang="es-PE" dirty="0" smtClean="0"/>
              <a:t>En Miles de TM</a:t>
            </a:r>
            <a:endParaRPr lang="es-PE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635151" y="766445"/>
            <a:ext cx="3871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dirty="0" smtClean="0"/>
              <a:t>Producción Mundial de ELS y LS vs Perú</a:t>
            </a:r>
          </a:p>
          <a:p>
            <a:pPr algn="ctr"/>
            <a:r>
              <a:rPr lang="es-PE" dirty="0" smtClean="0"/>
              <a:t>En Miles de TM</a:t>
            </a:r>
            <a:endParaRPr lang="es-PE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613148"/>
              </p:ext>
            </p:extLst>
          </p:nvPr>
        </p:nvGraphicFramePr>
        <p:xfrm>
          <a:off x="467545" y="1412775"/>
          <a:ext cx="8136902" cy="4824536"/>
        </p:xfrm>
        <a:graphic>
          <a:graphicData uri="http://schemas.openxmlformats.org/drawingml/2006/table">
            <a:tbl>
              <a:tblPr/>
              <a:tblGrid>
                <a:gridCol w="1933521"/>
                <a:gridCol w="1933521"/>
                <a:gridCol w="1933521"/>
                <a:gridCol w="2336339"/>
              </a:tblGrid>
              <a:tr h="601568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Año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Mundo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Perú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Perú/Mundo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10.12%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6.21%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6.42%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11.94%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9.55%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9.93%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8.22%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4.59%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19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5.87%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700575"/>
              </p:ext>
            </p:extLst>
          </p:nvPr>
        </p:nvGraphicFramePr>
        <p:xfrm>
          <a:off x="251522" y="1340766"/>
          <a:ext cx="8640961" cy="5184582"/>
        </p:xfrm>
        <a:graphic>
          <a:graphicData uri="http://schemas.openxmlformats.org/drawingml/2006/table">
            <a:tbl>
              <a:tblPr/>
              <a:tblGrid>
                <a:gridCol w="1234423"/>
                <a:gridCol w="1234423"/>
                <a:gridCol w="1234423"/>
                <a:gridCol w="1234423"/>
                <a:gridCol w="1234423"/>
                <a:gridCol w="1234423"/>
                <a:gridCol w="1234423"/>
              </a:tblGrid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Año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China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Egipto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USA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Perú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Resto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87</a:t>
                      </a:r>
                      <a:endParaRPr lang="es-PE" sz="14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8814"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2,011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PE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051720" y="766445"/>
            <a:ext cx="49204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dirty="0" smtClean="0"/>
              <a:t>Principales Países Productores de Algodón ELS y LS</a:t>
            </a:r>
          </a:p>
          <a:p>
            <a:pPr algn="ctr"/>
            <a:r>
              <a:rPr lang="es-PE" dirty="0" smtClean="0"/>
              <a:t>En Miles de TM</a:t>
            </a:r>
            <a:endParaRPr lang="es-PE" dirty="0"/>
          </a:p>
        </p:txBody>
      </p:sp>
      <p:sp>
        <p:nvSpPr>
          <p:cNvPr id="4" name="3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/>
          <p:nvPr/>
        </p:nvGraphicFramePr>
        <p:xfrm>
          <a:off x="0" y="980728"/>
          <a:ext cx="9144000" cy="587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203848" y="622429"/>
            <a:ext cx="26810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E" dirty="0" smtClean="0"/>
              <a:t>Precios Pima US vs Index A</a:t>
            </a:r>
          </a:p>
          <a:p>
            <a:pPr algn="ctr"/>
            <a:r>
              <a:rPr lang="es-PE" dirty="0" smtClean="0"/>
              <a:t>En USD QQ </a:t>
            </a:r>
            <a:endParaRPr lang="es-PE" dirty="0"/>
          </a:p>
        </p:txBody>
      </p:sp>
      <p:sp>
        <p:nvSpPr>
          <p:cNvPr id="6" name="5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  <p:sp>
        <p:nvSpPr>
          <p:cNvPr id="2" name="1 CuadroTexto"/>
          <p:cNvSpPr txBox="1"/>
          <p:nvPr/>
        </p:nvSpPr>
        <p:spPr>
          <a:xfrm>
            <a:off x="6372200" y="5641503"/>
            <a:ext cx="2171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Correlación de  1.80 veces  </a:t>
            </a:r>
            <a:endParaRPr lang="es-PE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908720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E" dirty="0"/>
              <a:t>PROBLEMÁTICA: La parcelación del agro en la costa peruana</a:t>
            </a:r>
            <a:r>
              <a:rPr lang="es-PE" dirty="0" smtClean="0"/>
              <a:t>.</a:t>
            </a:r>
          </a:p>
          <a:p>
            <a:endParaRPr lang="es-PE" dirty="0" smtClean="0"/>
          </a:p>
          <a:p>
            <a:r>
              <a:rPr lang="es-PE" dirty="0" smtClean="0"/>
              <a:t>Para la campaña 2012 se estima que hoy 10,000 unidades productivas</a:t>
            </a:r>
          </a:p>
          <a:p>
            <a:r>
              <a:rPr lang="es-PE" dirty="0"/>
              <a:t>q</a:t>
            </a:r>
            <a:r>
              <a:rPr lang="es-PE" dirty="0" smtClean="0"/>
              <a:t>ue en promedio manejan 4 has. Esto es, hay 40,000 has. de algodón en manos de los micro agricultores.  Las otras 2,000 has. son manejadas por</a:t>
            </a:r>
          </a:p>
          <a:p>
            <a:r>
              <a:rPr lang="es-PE" dirty="0" smtClean="0"/>
              <a:t>4 empresas agrícolas con áreas de 900, 500, 400 y 200 has respectivamente y todas en la costa norte peruana. </a:t>
            </a:r>
          </a:p>
          <a:p>
            <a:endParaRPr lang="es-PE" dirty="0"/>
          </a:p>
          <a:p>
            <a:r>
              <a:rPr lang="es-PE" dirty="0" smtClean="0"/>
              <a:t>Se estima que el 70% de las unidades productivas ya no son conducidas por</a:t>
            </a:r>
          </a:p>
          <a:p>
            <a:r>
              <a:rPr lang="es-PE" dirty="0" smtClean="0"/>
              <a:t>los beneficiarios de la Reforma Agraria. La edad promedio de los beneficiarios de la Reforma Agraria tienen más de 65 años. Son manejadas por los </a:t>
            </a:r>
          </a:p>
          <a:p>
            <a:r>
              <a:rPr lang="es-PE" dirty="0" smtClean="0"/>
              <a:t>descendientes (muy pocas) y principalmente por micro arrendatarios. </a:t>
            </a:r>
          </a:p>
          <a:p>
            <a:endParaRPr lang="es-PE" dirty="0"/>
          </a:p>
          <a:p>
            <a:r>
              <a:rPr lang="es-PE" dirty="0" smtClean="0"/>
              <a:t>La dispersión de la productividad es muy grande. La productividad va desde </a:t>
            </a:r>
          </a:p>
          <a:p>
            <a:r>
              <a:rPr lang="es-PE" dirty="0"/>
              <a:t>l</a:t>
            </a:r>
            <a:r>
              <a:rPr lang="es-PE" dirty="0" smtClean="0"/>
              <a:t>os 120 hasta los  30 </a:t>
            </a:r>
            <a:r>
              <a:rPr lang="es-PE" dirty="0" err="1" smtClean="0"/>
              <a:t>qq</a:t>
            </a:r>
            <a:r>
              <a:rPr lang="es-PE" dirty="0" smtClean="0"/>
              <a:t> rama por ha. </a:t>
            </a:r>
          </a:p>
          <a:p>
            <a:endParaRPr lang="es-PE" dirty="0"/>
          </a:p>
          <a:p>
            <a:r>
              <a:rPr lang="es-PE" dirty="0" smtClean="0"/>
              <a:t>La parcelación ya no es un problema es una realidad.</a:t>
            </a:r>
            <a:endParaRPr lang="es-PE" dirty="0"/>
          </a:p>
          <a:p>
            <a:endParaRPr lang="es-PE" dirty="0"/>
          </a:p>
        </p:txBody>
      </p:sp>
      <p:sp>
        <p:nvSpPr>
          <p:cNvPr id="3" name="2 CuadroTexto"/>
          <p:cNvSpPr txBox="1"/>
          <p:nvPr/>
        </p:nvSpPr>
        <p:spPr>
          <a:xfrm>
            <a:off x="611560" y="404664"/>
            <a:ext cx="23706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1400" dirty="0" smtClean="0"/>
              <a:t>Instituto Peruano del Algodón</a:t>
            </a:r>
            <a:endParaRPr lang="es-PE" sz="1400" dirty="0"/>
          </a:p>
        </p:txBody>
      </p:sp>
    </p:spTree>
    <p:extLst>
      <p:ext uri="{BB962C8B-B14F-4D97-AF65-F5344CB8AC3E}">
        <p14:creationId xmlns:p14="http://schemas.microsoft.com/office/powerpoint/2010/main" val="1089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</TotalTime>
  <Words>1920</Words>
  <Application>Microsoft Office PowerPoint</Application>
  <PresentationFormat>Presentación en pantalla (4:3)</PresentationFormat>
  <Paragraphs>538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Sony Electronics,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Javier Cilloniz</dc:creator>
  <cp:lastModifiedBy>Javier</cp:lastModifiedBy>
  <cp:revision>101</cp:revision>
  <dcterms:created xsi:type="dcterms:W3CDTF">2011-10-24T21:36:15Z</dcterms:created>
  <dcterms:modified xsi:type="dcterms:W3CDTF">2012-06-28T11:59:16Z</dcterms:modified>
</cp:coreProperties>
</file>